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5143500" type="screen16x9"/>
  <p:notesSz cx="6858000" cy="9144000"/>
  <p:embeddedFontLst>
    <p:embeddedFont>
      <p:font typeface="Proxima Nova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3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052280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9375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90040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29176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2857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18140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46226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8493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6390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0396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4387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6773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8359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0719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518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1862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the+hunger+games&amp;biw=1208&amp;bih=530&amp;source=lnms&amp;tbm=isch&amp;sa=X&amp;ved=0ahUKEwid3JLZsMzQAhUQ1GMKHY_BAe0Q_AUIBigB#imgrc=pjyPGMjUkgdy9M%3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google.com/search?q=the+woman+warrior+by+maxine+hong+kingston&amp;biw=1208&amp;bih=530&amp;source=lnms&amp;tbm=isch&amp;sa=X&amp;sqi=2&amp;ved=0ahUKEwioqbzXsczQAhUY4WMKHQoGCUUQ_AUIBygC#imgrc=6SMkc91Scdxg3M%3A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island+of+the+blue+dolphins&amp;biw=1208&amp;bih=530&amp;source=lnms&amp;tbm=isch&amp;sa=X&amp;ved=0ahUKEwjzo7OYuszQAhVDzmMKHevaCvoQ_AUIBigB#imgrc=V5BBMD2mD2YlYM%3A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google.com/search?q=harry+potter&amp;biw=1455&amp;bih=638&amp;source=lnms&amp;tbm=isch&amp;sa=X&amp;ved=0ahUKEwipkLqVu8zQAhUL3GMKHTj3DEYQ_AUIBigB#tbm=isch&amp;q=harry+potter+books&amp;imgrc=hWDH13GNzk78dM%3A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the+yellow+wallpaper+by+charlotte+perkins+gilman&amp;biw=1208&amp;bih=530&amp;source=lnms&amp;tbm=isch&amp;sa=X&amp;ved=0ahUKEwiPgLi7qczQAhXqqVQKHbfqCEAQ_AUICSgE#imgdii=09wWoMPonqOZNM%3A%3B09wWoMPonqOZNM%3A%3Bq2ve8IZrWOyqHM%3A&amp;imgrc=09wWoMPonqOZNM%3A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google.com/search?q=speak&amp;biw=1208&amp;bih=530&amp;source=lnms&amp;tbm=isch&amp;sa=X&amp;ved=0ahUKEwiQhYr-qczQAhXmwVQKHQmoC4wQ_AUIBygC#tbm=isch&amp;q=speak+laurie+halse+anderson&amp;imgrc=B0n4vU_Hb77ejM%3A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mg01.deviantart.net/da71/i/2009/327/f/d/the_yellow_wallpaper_by_fit51391.jp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google.com/search?q=speak&amp;biw=1208&amp;bih=530&amp;source=lnms&amp;tbm=isch&amp;sa=X&amp;ved=0ahUKEwiQhYr-qczQAhXmwVQKHQmoC4wQ_AUIBygC#tbm=isch&amp;q=speak+laurie+halse+anderson&amp;imgrc=B0n4vU_Hb77ejM%3A" TargetMode="External"/><Relationship Id="rId4" Type="http://schemas.openxmlformats.org/officeDocument/2006/relationships/hyperlink" Target="https://www.google.com/search?q=the+yellow+wallpaper+by+charlotte+perkins+gilman&amp;biw=1208&amp;bih=530&amp;tbm=isch&amp;source=lnms&amp;sa=X&amp;ved=0ahUKEwj8oN6Mp8zQAhUIh1QKHa4HCWMQ_AUIowIoAQ#imgrc=6fhVnlcjXii0bM%3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PHKkewD1G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Female Roles in Literature 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Stephanie Visaya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11700" y="193099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Relating to Students - Book Talk presentations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11700" y="821238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i="1" dirty="0"/>
              <a:t>Allana: The First Adventure - </a:t>
            </a:r>
            <a:r>
              <a:rPr lang="en" dirty="0"/>
              <a:t>Tamora Pierce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	Themes of gender stereotypes, patriarchal society, bullying. (Fantasy </a:t>
            </a:r>
            <a:r>
              <a:rPr lang="en" dirty="0" smtClean="0"/>
              <a:t>	genre</a:t>
            </a:r>
            <a:r>
              <a:rPr lang="en" dirty="0"/>
              <a:t>)</a:t>
            </a:r>
          </a:p>
          <a:p>
            <a:pPr lvl="0">
              <a:spcBef>
                <a:spcPts val="0"/>
              </a:spcBef>
              <a:buNone/>
            </a:pPr>
            <a:r>
              <a:rPr lang="en" i="1" dirty="0"/>
              <a:t>The Secret Life of Bees - </a:t>
            </a:r>
            <a:r>
              <a:rPr lang="en" dirty="0"/>
              <a:t>Sue Monk Kidd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	Theme of finding female identity without female role model. 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Other examples: </a:t>
            </a:r>
          </a:p>
          <a:p>
            <a:pPr lvl="0">
              <a:spcBef>
                <a:spcPts val="0"/>
              </a:spcBef>
              <a:buNone/>
            </a:pPr>
            <a:r>
              <a:rPr lang="en" i="1" dirty="0"/>
              <a:t>White Oleander - </a:t>
            </a:r>
            <a:r>
              <a:rPr lang="en" dirty="0"/>
              <a:t>Janet Fitch 1999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	Themes of teenage struggles such as being an orphan, suicide, sex, </a:t>
            </a:r>
            <a:r>
              <a:rPr lang="en" dirty="0" smtClean="0"/>
              <a:t>	drugs</a:t>
            </a:r>
            <a:r>
              <a:rPr lang="en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11700" y="20482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What about the boys? 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11700" y="546529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Encourage </a:t>
            </a:r>
            <a:r>
              <a:rPr lang="en" dirty="0" smtClean="0"/>
              <a:t>students</a:t>
            </a:r>
            <a:r>
              <a:rPr lang="en" dirty="0" smtClean="0"/>
              <a:t> </a:t>
            </a:r>
            <a:r>
              <a:rPr lang="en" dirty="0"/>
              <a:t>to use the same principles of Feminist Theory of challenging traditional roles of men. 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Have all students write and explore issues of rhetoric:</a:t>
            </a:r>
          </a:p>
          <a:p>
            <a:pPr lvl="0">
              <a:spcBef>
                <a:spcPts val="0"/>
              </a:spcBef>
              <a:buNone/>
            </a:pPr>
            <a:r>
              <a:rPr lang="en" b="1" dirty="0" smtClean="0"/>
              <a:t>	“</a:t>
            </a:r>
            <a:r>
              <a:rPr lang="en" b="1" dirty="0"/>
              <a:t>Man up!”		</a:t>
            </a:r>
            <a:r>
              <a:rPr lang="en" b="1" dirty="0" smtClean="0"/>
              <a:t>“</a:t>
            </a:r>
            <a:r>
              <a:rPr lang="en" b="1" dirty="0"/>
              <a:t>Stop being such a girl”</a:t>
            </a:r>
          </a:p>
          <a:p>
            <a:pPr lvl="0">
              <a:spcBef>
                <a:spcPts val="0"/>
              </a:spcBef>
              <a:buNone/>
            </a:pPr>
            <a:r>
              <a:rPr lang="en" b="1" dirty="0"/>
              <a:t>	“Be a man!”		</a:t>
            </a:r>
            <a:r>
              <a:rPr lang="en" b="1" dirty="0" smtClean="0"/>
              <a:t>“</a:t>
            </a:r>
            <a:r>
              <a:rPr lang="en" b="1" dirty="0"/>
              <a:t>Don’t be a pussy”</a:t>
            </a:r>
          </a:p>
          <a:p>
            <a:pPr lvl="0">
              <a:spcBef>
                <a:spcPts val="0"/>
              </a:spcBef>
              <a:buNone/>
            </a:pPr>
            <a:r>
              <a:rPr lang="en" b="1" dirty="0"/>
              <a:t>	</a:t>
            </a:r>
            <a:r>
              <a:rPr lang="en" b="1" dirty="0" smtClean="0"/>
              <a:t>“</a:t>
            </a:r>
            <a:r>
              <a:rPr lang="en" b="1" dirty="0"/>
              <a:t>Boys don’t cry!”		</a:t>
            </a:r>
            <a:r>
              <a:rPr lang="en" b="1" dirty="0" smtClean="0"/>
              <a:t>“</a:t>
            </a:r>
            <a:r>
              <a:rPr lang="en" b="1" dirty="0"/>
              <a:t>Don’t be a bitch”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Have them come up with their own examples, and discuss why these are so commonly said. Also have them discuss how these are hurtful, perpetuating stereotypes.</a:t>
            </a:r>
          </a:p>
          <a:p>
            <a:pPr marL="457200" lvl="0" indent="457200">
              <a:spcBef>
                <a:spcPts val="0"/>
              </a:spcBef>
              <a:buNone/>
            </a:pPr>
            <a:r>
              <a:rPr lang="en" dirty="0"/>
              <a:t>       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Classroom Writing 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Examples in the real world: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First have students write career paths they want to explore.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Then, have students discuss or write about careers they think only men or women can do? Why is this?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Idea starters: Nurses. Presidency. Stay-At-Home-Mom.  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/>
              <a:t>Group activity: Each group takes a given career and discusses the gender stereotype behind them, then shares as a class or as a presentation.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Works Cited 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Collins, Suzanne. </a:t>
            </a:r>
            <a:r>
              <a:rPr lang="en" i="1"/>
              <a:t>The Hunger Games. </a:t>
            </a:r>
            <a:r>
              <a:rPr lang="en"/>
              <a:t>Web image. 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https://www.google.com/search?q=the+hunger+games&amp;biw=1208&amp;bih=530&amp;source=lnms&amp;tbm=isch&amp;sa=X&amp;ved=0ahUKEwid3JLZsMzQAhUQ1GMKHY_BAe0Q_AUIBigB#imgrc=pjyPGMjUkgdy9M%3A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Cover womanwarrior.jpg. First edition. Author, Maxine Hong Kingston.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https://www.google.com/search?q=the+woman+warrior+by+maxine+hong+kingston&amp;biw=1208&amp;bih=530&amp;source=lnms&amp;tbm=isch&amp;sa=X&amp;sqi=2&amp;ved=0ahUKEwioqbzXsczQAhUY4WMKHQoGCUUQ_AUIBygC#imgrc=6SMkc91Scdxg3M%3A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11700" y="43842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Island of the Blue Dolphins Paperback – February 8, 2010. Web Image. 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https://www.google.com/search?q=island+of+the+blue+dolphins&amp;biw=1208&amp;bih=530&amp;source=lnms&amp;tbm=isch&amp;sa=X&amp;ved=0ahUKEwjzo7OYuszQAhVDzmMKHevaCvoQ_AUIBigB#imgrc=V5BBMD2mD2YlYM%3A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J.K. Rowling. </a:t>
            </a:r>
            <a:r>
              <a:rPr lang="en" i="1"/>
              <a:t>Harry Potter </a:t>
            </a:r>
            <a:r>
              <a:rPr lang="en"/>
              <a:t>book covers. 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https://www.google.com/search?q=harry+potter&amp;biw=1455&amp;bih=638&amp;source=lnms&amp;tbm=isch&amp;sa=X&amp;ved=0ahUKEwipkLqVu8zQAhUL3GMKHTj3DEYQ_AUIBigB#tbm=isch&amp;q=harry+potter+books&amp;imgrc=hWDH13GNzk78dM%3A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11700" y="357400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Lilla Cabot Perry - The Yellow Screen. George Hitchcock - Calypso. Pintrest.com. 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accent5"/>
                </a:solidFill>
                <a:hlinkClick r:id="rId3"/>
              </a:rPr>
              <a:t>https://www.google.com/search?q=the+yellow+wallpaper+by+charlotte+perkins+gilman&amp;biw=1208&amp;bih=530&amp;source=lnms&amp;tbm=isch&amp;sa=X&amp;ved=0ahUKEwiPgLi7qczQAhXqqVQKHbfqCEAQ_AUICSgE#imgdii=09wWoMPonqOZNM%3A%3B09wWoMPonqOZNM%3A%3Bq2ve8IZrWOyqHM%3A&amp;imgrc=09wWoMPonqOZNM%3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Speak 1st Edition Cover.jpg. Book cover of 1st edition. Author, Laurie Halse Anderson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accent5"/>
                </a:solidFill>
                <a:hlinkClick r:id="rId4"/>
              </a:rPr>
              <a:t>https://www.google.com/search?q=speak&amp;biw=1208&amp;bih=530&amp;source=lnms&amp;tbm=isch&amp;sa=X&amp;ved=0ahUKEwiQhYr-qczQAhXmwVQKHQmoC4wQ_AUIBygC#tbm=isch&amp;q=speak+laurie+halse+anderson&amp;imgrc=B0n4vU_Hb77ejM%3A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153080" y="34041"/>
            <a:ext cx="8520600" cy="3551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“</a:t>
            </a:r>
            <a:r>
              <a:rPr lang="en" i="1" dirty="0"/>
              <a:t>The Yellow Wallpaper” </a:t>
            </a:r>
            <a:r>
              <a:rPr lang="en" dirty="0"/>
              <a:t>Strangertogravity. Wordpress.com. </a:t>
            </a:r>
          </a:p>
          <a:p>
            <a:pPr lvl="0">
              <a:spcBef>
                <a:spcPts val="0"/>
              </a:spcBef>
              <a:buNone/>
            </a:pPr>
            <a:r>
              <a:rPr lang="en" u="sng" dirty="0">
                <a:solidFill>
                  <a:schemeClr val="accent5"/>
                </a:solidFill>
                <a:hlinkClick r:id="rId3"/>
              </a:rPr>
              <a:t>http://img01.deviantart.net/da71/i/2009/327/f/d/the_yellow_wallpaper_by_fit51391.jpg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"The Yellow Wallpaper". Yellowwp med.jpg. 1899 edition cover. Author, Charlotte Perkins Gilman</a:t>
            </a:r>
          </a:p>
          <a:p>
            <a:pPr lvl="0">
              <a:spcBef>
                <a:spcPts val="0"/>
              </a:spcBef>
              <a:buNone/>
            </a:pPr>
            <a:r>
              <a:rPr lang="en" u="sng" dirty="0">
                <a:solidFill>
                  <a:schemeClr val="accent5"/>
                </a:solidFill>
                <a:hlinkClick r:id="rId4"/>
              </a:rPr>
              <a:t>https://www.google.com/search?q=the+yellow+wallpaper+by+charlotte+perkins+gilman&amp;biw=1208&amp;bih=530&amp;tbm=isch&amp;source=lnms&amp;sa=X&amp;ved=0ahUKEwj8oN6Mp8zQAhUIh1QKHa4HCWMQ_AUIowIoAQ#imgrc=6fhVnlcjXii0bM%3A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Wasserman, Robin. </a:t>
            </a:r>
            <a:r>
              <a:rPr lang="en" i="1" dirty="0"/>
              <a:t>The Book of Blood and Shadow. </a:t>
            </a:r>
            <a:r>
              <a:rPr lang="en" dirty="0"/>
              <a:t>Web. </a:t>
            </a:r>
          </a:p>
          <a:p>
            <a:pPr lvl="0">
              <a:spcBef>
                <a:spcPts val="0"/>
              </a:spcBef>
              <a:buNone/>
            </a:pPr>
            <a:r>
              <a:rPr lang="en" u="sng" dirty="0">
                <a:solidFill>
                  <a:schemeClr val="hlink"/>
                </a:solidFill>
                <a:hlinkClick r:id="rId5"/>
              </a:rPr>
              <a:t>https://www.google.com/search?q=speak&amp;biw=1208&amp;bih=530&amp;source=lnms&amp;tbm=isch&amp;sa=X&amp;ved=0ahUKEwiQhYr-qczQAhXmwVQKHQmoC4wQ_AUIBygC#tbm=isch&amp;q=speak+laurie+halse+anderson&amp;imgrc=B0n4vU_Hb77ejM%3A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7800" y="304175"/>
            <a:ext cx="2589700" cy="4117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 descr="Image result for the book of blood and shadow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35799" y="304174"/>
            <a:ext cx="2891775" cy="411762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 txBox="1"/>
          <p:nvPr/>
        </p:nvSpPr>
        <p:spPr>
          <a:xfrm>
            <a:off x="7827575" y="4145800"/>
            <a:ext cx="876300" cy="27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2012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962250" y="4174150"/>
            <a:ext cx="876300" cy="21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1999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982925" y="3801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i="1"/>
              <a:t>“Sit Still, Look Pretty” - Daya 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23325" y="4219125"/>
            <a:ext cx="8520600" cy="68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https://</a:t>
            </a:r>
            <a:r>
              <a:rPr lang="en" u="sng" dirty="0" smtClean="0">
                <a:solidFill>
                  <a:schemeClr val="hlink"/>
                </a:solidFill>
                <a:hlinkClick r:id="rId3"/>
              </a:rPr>
              <a:t>www.youtube.com/watch?v=uPHKkewD1G0</a:t>
            </a:r>
          </a:p>
          <a:p>
            <a:pPr lvl="0">
              <a:spcBef>
                <a:spcPts val="0"/>
              </a:spcBef>
              <a:buNone/>
            </a:pPr>
            <a:endParaRPr lang="en" u="sng" dirty="0">
              <a:solidFill>
                <a:schemeClr val="hlink"/>
              </a:solidFill>
              <a:hlinkClick r:id="rId3"/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75" name="Shape 75" descr="Image result for daya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61937" y="1143562"/>
            <a:ext cx="2949737" cy="2949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519670"/>
            <a:ext cx="8520600" cy="572700"/>
          </a:xfrm>
        </p:spPr>
        <p:txBody>
          <a:bodyPr/>
          <a:lstStyle/>
          <a:p>
            <a:r>
              <a:rPr lang="en-US" dirty="0" smtClean="0"/>
              <a:t>“Sit Still, Look Pretty”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numCol="3"/>
          <a:lstStyle/>
          <a:p>
            <a:r>
              <a:rPr lang="en-US" sz="1100" dirty="0"/>
              <a:t>Could dress up</a:t>
            </a:r>
            <a:br>
              <a:rPr lang="en-US" sz="1100" dirty="0"/>
            </a:br>
            <a:r>
              <a:rPr lang="en-US" sz="1100" dirty="0"/>
              <a:t>To get love</a:t>
            </a:r>
            <a:br>
              <a:rPr lang="en-US" sz="1100" dirty="0"/>
            </a:br>
            <a:r>
              <a:rPr lang="en-US" sz="1100" dirty="0"/>
              <a:t>But guess what?</a:t>
            </a:r>
            <a:br>
              <a:rPr lang="en-US" sz="1100" dirty="0"/>
            </a:br>
            <a:r>
              <a:rPr lang="en-US" sz="1100" dirty="0"/>
              <a:t>I'm never </a:t>
            </a:r>
            <a:r>
              <a:rPr lang="en-US" sz="1100" dirty="0" err="1"/>
              <a:t>gonna</a:t>
            </a:r>
            <a:r>
              <a:rPr lang="en-US" sz="1100" dirty="0"/>
              <a:t> be that girl</a:t>
            </a:r>
            <a:br>
              <a:rPr lang="en-US" sz="1100" dirty="0"/>
            </a:br>
            <a:r>
              <a:rPr lang="en-US" sz="1100" dirty="0"/>
              <a:t>Who's living in a Barbie </a:t>
            </a:r>
            <a:r>
              <a:rPr lang="en-US" sz="1100" dirty="0" smtClean="0"/>
              <a:t>world</a:t>
            </a:r>
            <a:endParaRPr lang="en-US" sz="1100" dirty="0"/>
          </a:p>
          <a:p>
            <a:r>
              <a:rPr lang="en-US" sz="1100" dirty="0"/>
              <a:t>Could wake up</a:t>
            </a:r>
            <a:br>
              <a:rPr lang="en-US" sz="1100" dirty="0"/>
            </a:br>
            <a:r>
              <a:rPr lang="en-US" sz="1100" dirty="0"/>
              <a:t>And make up</a:t>
            </a:r>
            <a:br>
              <a:rPr lang="en-US" sz="1100" dirty="0"/>
            </a:br>
            <a:r>
              <a:rPr lang="en-US" sz="1100" dirty="0"/>
              <a:t>And play dumb</a:t>
            </a:r>
            <a:br>
              <a:rPr lang="en-US" sz="1100" dirty="0"/>
            </a:br>
            <a:r>
              <a:rPr lang="en-US" sz="1100" dirty="0"/>
              <a:t>Pretending that I need a boy</a:t>
            </a:r>
            <a:br>
              <a:rPr lang="en-US" sz="1100" dirty="0"/>
            </a:br>
            <a:r>
              <a:rPr lang="en-US" sz="1100" dirty="0"/>
              <a:t>Who's </a:t>
            </a:r>
            <a:r>
              <a:rPr lang="en-US" sz="1100" dirty="0" err="1"/>
              <a:t>gonna</a:t>
            </a:r>
            <a:r>
              <a:rPr lang="en-US" sz="1100" dirty="0"/>
              <a:t> treat me like a </a:t>
            </a:r>
            <a:r>
              <a:rPr lang="en-US" sz="1100" dirty="0" smtClean="0"/>
              <a:t>toy</a:t>
            </a:r>
          </a:p>
          <a:p>
            <a:r>
              <a:rPr lang="en-US" sz="1100" dirty="0"/>
              <a:t>I know the other girlies </a:t>
            </a:r>
            <a:r>
              <a:rPr lang="en-US" sz="1100" dirty="0" err="1"/>
              <a:t>wanna</a:t>
            </a:r>
            <a:r>
              <a:rPr lang="en-US" sz="1100" dirty="0"/>
              <a:t> wear expensive things</a:t>
            </a:r>
            <a:br>
              <a:rPr lang="en-US" sz="1100" dirty="0"/>
            </a:br>
            <a:r>
              <a:rPr lang="en-US" sz="1100" dirty="0"/>
              <a:t>Like diamond rings</a:t>
            </a:r>
            <a:br>
              <a:rPr lang="en-US" sz="1100" dirty="0"/>
            </a:br>
            <a:r>
              <a:rPr lang="en-US" sz="1100" dirty="0"/>
              <a:t>But I don't </a:t>
            </a:r>
            <a:r>
              <a:rPr lang="en-US" sz="1100" dirty="0" err="1"/>
              <a:t>wanna</a:t>
            </a:r>
            <a:r>
              <a:rPr lang="en-US" sz="1100" dirty="0"/>
              <a:t> be the puppet that you're playing on a string</a:t>
            </a:r>
            <a:br>
              <a:rPr lang="en-US" sz="1100" dirty="0"/>
            </a:br>
            <a:r>
              <a:rPr lang="en-US" sz="1100" dirty="0"/>
              <a:t>This queen don't need a </a:t>
            </a:r>
            <a:r>
              <a:rPr lang="en-US" sz="1100" dirty="0" smtClean="0"/>
              <a:t>king</a:t>
            </a:r>
            <a:endParaRPr lang="en-US" sz="1100" dirty="0"/>
          </a:p>
          <a:p>
            <a:r>
              <a:rPr lang="en-US" sz="1100" dirty="0"/>
              <a:t>Oh, I don't know what you've been told</a:t>
            </a:r>
            <a:br>
              <a:rPr lang="en-US" sz="1100" dirty="0"/>
            </a:br>
            <a:r>
              <a:rPr lang="en-US" sz="1100" dirty="0"/>
              <a:t>But this gal right here's </a:t>
            </a:r>
            <a:r>
              <a:rPr lang="en-US" sz="1100" dirty="0" err="1"/>
              <a:t>gonna</a:t>
            </a:r>
            <a:r>
              <a:rPr lang="en-US" sz="1100" dirty="0"/>
              <a:t> rule the world</a:t>
            </a:r>
            <a:br>
              <a:rPr lang="en-US" sz="1100" dirty="0"/>
            </a:br>
            <a:r>
              <a:rPr lang="en-US" sz="1100" dirty="0"/>
              <a:t>Yeah, that is where I'm </a:t>
            </a:r>
            <a:r>
              <a:rPr lang="en-US" sz="1100" dirty="0" err="1"/>
              <a:t>gonna</a:t>
            </a:r>
            <a:r>
              <a:rPr lang="en-US" sz="1100" dirty="0"/>
              <a:t> be because I </a:t>
            </a:r>
            <a:r>
              <a:rPr lang="en-US" sz="1100" dirty="0" err="1"/>
              <a:t>wanna</a:t>
            </a:r>
            <a:r>
              <a:rPr lang="en-US" sz="1100" dirty="0"/>
              <a:t> be</a:t>
            </a:r>
            <a:br>
              <a:rPr lang="en-US" sz="1100" dirty="0"/>
            </a:br>
            <a:r>
              <a:rPr lang="en-US" sz="1100" dirty="0"/>
              <a:t>No, I don't </a:t>
            </a:r>
            <a:r>
              <a:rPr lang="en-US" sz="1100" dirty="0" err="1"/>
              <a:t>wanna</a:t>
            </a:r>
            <a:r>
              <a:rPr lang="en-US" sz="1100" dirty="0"/>
              <a:t> sit still, look pretty</a:t>
            </a:r>
            <a:br>
              <a:rPr lang="en-US" sz="1100" dirty="0"/>
            </a:br>
            <a:r>
              <a:rPr lang="en-US" sz="1100" dirty="0"/>
              <a:t>You get off on your nine to five</a:t>
            </a:r>
            <a:br>
              <a:rPr lang="en-US" sz="1100" dirty="0"/>
            </a:br>
            <a:r>
              <a:rPr lang="en-US" sz="1100" dirty="0"/>
              <a:t>Dream of picket fences and trophy wives</a:t>
            </a:r>
            <a:br>
              <a:rPr lang="en-US" sz="1100" dirty="0"/>
            </a:br>
            <a:r>
              <a:rPr lang="en-US" sz="1100" dirty="0"/>
              <a:t>But no, I'm never </a:t>
            </a:r>
            <a:r>
              <a:rPr lang="en-US" sz="1100" dirty="0" err="1"/>
              <a:t>gonna</a:t>
            </a:r>
            <a:r>
              <a:rPr lang="en-US" sz="1100" dirty="0"/>
              <a:t> be </a:t>
            </a:r>
            <a:r>
              <a:rPr lang="en-US" sz="1100" dirty="0" err="1"/>
              <a:t>'cause</a:t>
            </a:r>
            <a:r>
              <a:rPr lang="en-US" sz="1100" dirty="0"/>
              <a:t> I don't </a:t>
            </a:r>
            <a:r>
              <a:rPr lang="en-US" sz="1100" dirty="0" err="1"/>
              <a:t>wanna</a:t>
            </a:r>
            <a:r>
              <a:rPr lang="en-US" sz="1100" dirty="0"/>
              <a:t> be</a:t>
            </a:r>
            <a:br>
              <a:rPr lang="en-US" sz="1100" dirty="0"/>
            </a:br>
            <a:r>
              <a:rPr lang="en-US" sz="1100" dirty="0"/>
              <a:t>No, I don't </a:t>
            </a:r>
            <a:r>
              <a:rPr lang="en-US" sz="1100" dirty="0" err="1"/>
              <a:t>wanna</a:t>
            </a:r>
            <a:r>
              <a:rPr lang="en-US" sz="1100" dirty="0"/>
              <a:t> sit still look </a:t>
            </a:r>
            <a:r>
              <a:rPr lang="en-US" sz="1100" dirty="0" smtClean="0"/>
              <a:t>pretty</a:t>
            </a:r>
            <a:endParaRPr lang="en-US" sz="1100" dirty="0"/>
          </a:p>
          <a:p>
            <a:r>
              <a:rPr lang="en-US" sz="1100" dirty="0"/>
              <a:t>Mister Right could be nice for one night</a:t>
            </a:r>
            <a:br>
              <a:rPr lang="en-US" sz="1100" dirty="0"/>
            </a:br>
            <a:r>
              <a:rPr lang="en-US" sz="1100" dirty="0"/>
              <a:t>But then he </a:t>
            </a:r>
            <a:r>
              <a:rPr lang="en-US" sz="1100" dirty="0" err="1"/>
              <a:t>wanna</a:t>
            </a:r>
            <a:r>
              <a:rPr lang="en-US" sz="1100" dirty="0"/>
              <a:t> take control</a:t>
            </a:r>
            <a:br>
              <a:rPr lang="en-US" sz="1100" dirty="0"/>
            </a:br>
            <a:r>
              <a:rPr lang="en-US" sz="1100" dirty="0"/>
              <a:t>And I would rather fly </a:t>
            </a:r>
            <a:r>
              <a:rPr lang="en-US" sz="1100" dirty="0" smtClean="0"/>
              <a:t>solo</a:t>
            </a:r>
          </a:p>
          <a:p>
            <a:r>
              <a:rPr lang="en-US" sz="1100" dirty="0"/>
              <a:t>Then Snow White</a:t>
            </a:r>
            <a:br>
              <a:rPr lang="en-US" sz="1100" dirty="0"/>
            </a:br>
            <a:r>
              <a:rPr lang="en-US" sz="1100" dirty="0"/>
              <a:t>She did it right</a:t>
            </a:r>
            <a:br>
              <a:rPr lang="en-US" sz="1100" dirty="0"/>
            </a:br>
            <a:r>
              <a:rPr lang="en-US" sz="1100" dirty="0"/>
              <a:t>In her life</a:t>
            </a:r>
            <a:br>
              <a:rPr lang="en-US" sz="1100" dirty="0"/>
            </a:br>
            <a:r>
              <a:rPr lang="en-US" sz="1100" dirty="0"/>
              <a:t>Had seven men to do the chores</a:t>
            </a:r>
            <a:br>
              <a:rPr lang="en-US" sz="1100" dirty="0"/>
            </a:br>
            <a:r>
              <a:rPr lang="en-US" sz="1100" dirty="0" err="1"/>
              <a:t>'Cause</a:t>
            </a:r>
            <a:r>
              <a:rPr lang="en-US" sz="1100" dirty="0"/>
              <a:t> that's not what a lady's </a:t>
            </a:r>
            <a:r>
              <a:rPr lang="en-US" sz="1100" dirty="0" smtClean="0"/>
              <a:t>for</a:t>
            </a:r>
            <a:endParaRPr lang="en-US" sz="1100" dirty="0"/>
          </a:p>
          <a:p>
            <a:r>
              <a:rPr lang="en-US" sz="1100" dirty="0"/>
              <a:t>The only thing a boy's </a:t>
            </a:r>
            <a:r>
              <a:rPr lang="en-US" sz="1100" dirty="0" err="1"/>
              <a:t>gonna</a:t>
            </a:r>
            <a:r>
              <a:rPr lang="en-US" sz="1100" dirty="0"/>
              <a:t> give a girl for </a:t>
            </a:r>
            <a:r>
              <a:rPr lang="en-US" sz="1100" dirty="0" err="1"/>
              <a:t>free's</a:t>
            </a:r>
            <a:r>
              <a:rPr lang="en-US" sz="1100" dirty="0"/>
              <a:t> captivity</a:t>
            </a:r>
            <a:br>
              <a:rPr lang="en-US" sz="1100" dirty="0"/>
            </a:br>
            <a:r>
              <a:rPr lang="en-US" sz="1100" dirty="0"/>
              <a:t>And I might love me some vanilla but I'm not that sugar sweet</a:t>
            </a:r>
            <a:br>
              <a:rPr lang="en-US" sz="1100" dirty="0"/>
            </a:br>
            <a:r>
              <a:rPr lang="en-US" sz="1100" dirty="0"/>
              <a:t>Call me HBIC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08502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is appealing to young girls important?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900" dirty="0">
                <a:solidFill>
                  <a:srgbClr val="434343"/>
                </a:solidFill>
              </a:rPr>
              <a:t>Back to the exeter qualities </a:t>
            </a:r>
            <a:r>
              <a:rPr lang="en" sz="1900" i="1" dirty="0">
                <a:solidFill>
                  <a:srgbClr val="434343"/>
                </a:solidFill>
              </a:rPr>
              <a:t>Literature for Today’s Young Adults</a:t>
            </a:r>
            <a:r>
              <a:rPr lang="en" sz="1900" dirty="0">
                <a:solidFill>
                  <a:srgbClr val="434343"/>
                </a:solidFill>
              </a:rPr>
              <a:t>: </a:t>
            </a:r>
          </a:p>
          <a:p>
            <a:pPr lvl="0">
              <a:spcBef>
                <a:spcPts val="0"/>
              </a:spcBef>
              <a:buNone/>
            </a:pPr>
            <a:r>
              <a:rPr lang="en" sz="17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“Characters who reflect experiences of teen readers, something that is not found in much of the literary canon, especially when it comes to strong female protagonists.”</a:t>
            </a:r>
          </a:p>
          <a:p>
            <a:pPr lvl="0" indent="457200">
              <a:spcBef>
                <a:spcPts val="0"/>
              </a:spcBef>
              <a:buNone/>
            </a:pPr>
            <a:r>
              <a:rPr lang="en" sz="17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Young girls, particularly ages of 10-14 at highest risk for suicide according to </a:t>
            </a:r>
            <a:r>
              <a:rPr lang="en" sz="17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700" dirty="0" smtClean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 	</a:t>
            </a:r>
            <a:r>
              <a:rPr lang="en" sz="1700" dirty="0" smtClean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NPR</a:t>
            </a:r>
            <a:r>
              <a:rPr lang="en" sz="17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lvl="0">
              <a:spcBef>
                <a:spcPts val="0"/>
              </a:spcBef>
              <a:buNone/>
            </a:pPr>
            <a:r>
              <a:rPr lang="en" sz="1700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Need for resources such as books, music, and movies to help them through the struggles of becoming a young adult.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Looking at the Literary Canon </a:t>
            </a:r>
          </a:p>
        </p:txBody>
      </p:sp>
      <p:pic>
        <p:nvPicPr>
          <p:cNvPr id="87" name="Shape 87" descr="Image result for the yellow wallpaper by charlotte perkins gilma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6374" y="1263349"/>
            <a:ext cx="2166275" cy="321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 descr="Related image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84602" y="1263350"/>
            <a:ext cx="2325722" cy="321265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3901325" y="4559375"/>
            <a:ext cx="2076900" cy="243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1892</a:t>
            </a:r>
          </a:p>
        </p:txBody>
      </p:sp>
      <p:pic>
        <p:nvPicPr>
          <p:cNvPr id="90" name="Shape 90" descr="Image result for the yellow wallpaper by charlotte perkins gilman"/>
          <p:cNvPicPr preferRelativeResize="0"/>
          <p:nvPr/>
        </p:nvPicPr>
        <p:blipFill rotWithShape="1">
          <a:blip r:embed="rId5">
            <a:alphaModFix/>
          </a:blip>
          <a:srcRect l="20589" r="11659"/>
          <a:stretch/>
        </p:blipFill>
        <p:spPr>
          <a:xfrm>
            <a:off x="5642275" y="1263349"/>
            <a:ext cx="3132936" cy="321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Literary Canon </a:t>
            </a:r>
          </a:p>
        </p:txBody>
      </p:sp>
      <p:pic>
        <p:nvPicPr>
          <p:cNvPr id="96" name="Shape 96" descr="Image result for the woman warrior by maxine hong kingst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64900" y="508000"/>
            <a:ext cx="2794000" cy="41275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/>
        </p:nvSpPr>
        <p:spPr>
          <a:xfrm>
            <a:off x="3942800" y="4754075"/>
            <a:ext cx="1022100" cy="21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 txBox="1"/>
          <p:nvPr/>
        </p:nvSpPr>
        <p:spPr>
          <a:xfrm>
            <a:off x="6084575" y="4635500"/>
            <a:ext cx="1346700" cy="21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1976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405650" y="1184475"/>
            <a:ext cx="4434300" cy="334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700"/>
              <a:t>Themes of: </a:t>
            </a:r>
          </a:p>
          <a:p>
            <a:pPr marL="457200" lvl="0" indent="-336550" rtl="0">
              <a:spcBef>
                <a:spcPts val="0"/>
              </a:spcBef>
              <a:buSzPct val="100000"/>
              <a:buChar char="-"/>
            </a:pPr>
            <a:r>
              <a:rPr lang="en" sz="1700"/>
              <a:t>Immigration </a:t>
            </a:r>
          </a:p>
          <a:p>
            <a:pPr marL="914400" lvl="1" indent="-336550" rtl="0">
              <a:spcBef>
                <a:spcPts val="0"/>
              </a:spcBef>
              <a:buSzPct val="100000"/>
              <a:buChar char="-"/>
            </a:pPr>
            <a:r>
              <a:rPr lang="en" sz="1700"/>
              <a:t>Culture</a:t>
            </a:r>
          </a:p>
          <a:p>
            <a:pPr marL="914400" lvl="1" indent="-336550" rtl="0">
              <a:spcBef>
                <a:spcPts val="0"/>
              </a:spcBef>
              <a:buSzPct val="100000"/>
              <a:buChar char="-"/>
            </a:pPr>
            <a:r>
              <a:rPr lang="en" sz="1700"/>
              <a:t>Language</a:t>
            </a:r>
          </a:p>
          <a:p>
            <a:pPr marL="457200" lvl="0" indent="-336550" rtl="0">
              <a:spcBef>
                <a:spcPts val="0"/>
              </a:spcBef>
              <a:buSzPct val="100000"/>
              <a:buChar char="-"/>
            </a:pPr>
            <a:r>
              <a:rPr lang="en" sz="1700"/>
              <a:t>Female roles	</a:t>
            </a:r>
          </a:p>
          <a:p>
            <a:pPr marL="914400" lvl="1" indent="-336550" rtl="0">
              <a:spcBef>
                <a:spcPts val="0"/>
              </a:spcBef>
              <a:buSzPct val="100000"/>
              <a:buChar char="-"/>
            </a:pPr>
            <a:r>
              <a:rPr lang="en" sz="1700"/>
              <a:t>Stereotypes of girls</a:t>
            </a:r>
          </a:p>
          <a:p>
            <a:pPr marL="914400" lvl="1" indent="-336550" rtl="0">
              <a:spcBef>
                <a:spcPts val="0"/>
              </a:spcBef>
              <a:buSzPct val="100000"/>
              <a:buChar char="-"/>
            </a:pPr>
            <a:r>
              <a:rPr lang="en" sz="1700"/>
              <a:t>Silence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Literary Canon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i="1"/>
              <a:t>The House of Mirth - </a:t>
            </a:r>
            <a:r>
              <a:rPr lang="en"/>
              <a:t>Edith Wharton 1905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Theme of female roles in American society early 1900’s. </a:t>
            </a:r>
          </a:p>
          <a:p>
            <a:pPr lvl="0">
              <a:spcBef>
                <a:spcPts val="0"/>
              </a:spcBef>
              <a:buNone/>
            </a:pPr>
            <a:r>
              <a:rPr lang="en" i="1"/>
              <a:t>The Awakening - </a:t>
            </a:r>
            <a:r>
              <a:rPr lang="en"/>
              <a:t>Kate Chopin 1899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Theme of female role in American society late 1800’s.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Anything by Jane Austen late 1700’s early 1800’s.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Relating to Students </a:t>
            </a:r>
          </a:p>
        </p:txBody>
      </p:sp>
      <p:pic>
        <p:nvPicPr>
          <p:cNvPr id="111" name="Shape 111" descr="Image result for the hunger gam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3892" y="1187150"/>
            <a:ext cx="2226432" cy="341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/>
        </p:nvSpPr>
        <p:spPr>
          <a:xfrm>
            <a:off x="3898812" y="4603550"/>
            <a:ext cx="1071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2008</a:t>
            </a:r>
          </a:p>
        </p:txBody>
      </p:sp>
      <p:pic>
        <p:nvPicPr>
          <p:cNvPr id="113" name="Shape 113" descr="Image result for island of the blue dolphins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4116" y="1187149"/>
            <a:ext cx="2300633" cy="3416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 descr="Image result for harry potter books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89474" y="1017726"/>
            <a:ext cx="3078650" cy="3498873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/>
        </p:nvSpPr>
        <p:spPr>
          <a:xfrm>
            <a:off x="1319150" y="4616450"/>
            <a:ext cx="1004400" cy="26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1960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6454150" y="4592800"/>
            <a:ext cx="2093700" cy="199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1997-2000’s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360</Words>
  <Application>Microsoft Office PowerPoint</Application>
  <PresentationFormat>On-screen Show (16:9)</PresentationFormat>
  <Paragraphs>83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Proxima Nova</vt:lpstr>
      <vt:lpstr>Arial</vt:lpstr>
      <vt:lpstr>spearmint</vt:lpstr>
      <vt:lpstr>Female Roles in Literature </vt:lpstr>
      <vt:lpstr>PowerPoint Presentation</vt:lpstr>
      <vt:lpstr>“Sit Still, Look Pretty” - Daya </vt:lpstr>
      <vt:lpstr>“Sit Still, Look Pretty” </vt:lpstr>
      <vt:lpstr>Why is appealing to young girls important?</vt:lpstr>
      <vt:lpstr>Looking at the Literary Canon </vt:lpstr>
      <vt:lpstr>Literary Canon </vt:lpstr>
      <vt:lpstr>Literary Canon</vt:lpstr>
      <vt:lpstr>Relating to Students </vt:lpstr>
      <vt:lpstr>Relating to Students - Book Talk presentations</vt:lpstr>
      <vt:lpstr>What about the boys? </vt:lpstr>
      <vt:lpstr>Classroom Writing </vt:lpstr>
      <vt:lpstr>Works Cited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Female Roles in Literature </dc:title>
  <dc:creator>Stephanie</dc:creator>
  <cp:lastModifiedBy>Stephanie</cp:lastModifiedBy>
  <cp:revision>2</cp:revision>
  <dcterms:modified xsi:type="dcterms:W3CDTF">2016-11-28T23:21:49Z</dcterms:modified>
</cp:coreProperties>
</file>